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6858000" cx="12192000"/>
  <p:notesSz cx="6858000" cy="9144000"/>
  <p:embeddedFontLst>
    <p:embeddedFont>
      <p:font typeface="Playfair Display"/>
      <p:regular r:id="rId20"/>
      <p:bold r:id="rId21"/>
      <p:italic r:id="rId22"/>
      <p:boldItalic r:id="rId23"/>
    </p:embeddedFont>
    <p:embeddedFont>
      <p:font typeface="Montserrat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1C374D3-01AF-4223-A3D4-00E776EEDD6E}">
  <a:tblStyle styleId="{41C374D3-01AF-4223-A3D4-00E776EEDD6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fairDisplay-regular.fntdata"/><Relationship Id="rId22" Type="http://schemas.openxmlformats.org/officeDocument/2006/relationships/font" Target="fonts/PlayfairDisplay-italic.fntdata"/><Relationship Id="rId21" Type="http://schemas.openxmlformats.org/officeDocument/2006/relationships/font" Target="fonts/PlayfairDisplay-bold.fntdata"/><Relationship Id="rId24" Type="http://schemas.openxmlformats.org/officeDocument/2006/relationships/font" Target="fonts/Montserrat-regular.fntdata"/><Relationship Id="rId23" Type="http://schemas.openxmlformats.org/officeDocument/2006/relationships/font" Target="fonts/PlayfairDisplay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Montserrat-italic.fntdata"/><Relationship Id="rId25" Type="http://schemas.openxmlformats.org/officeDocument/2006/relationships/font" Target="fonts/Montserrat-bold.fntdata"/><Relationship Id="rId27" Type="http://schemas.openxmlformats.org/officeDocument/2006/relationships/font" Target="fonts/Montserrat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myeslfriends.com.br/the-devil-wears-prada-2-english-lesson/" TargetMode="External"/><Relationship Id="rId4" Type="http://schemas.openxmlformats.org/officeDocument/2006/relationships/image" Target="../media/image10.png"/><Relationship Id="rId5" Type="http://schemas.openxmlformats.org/officeDocument/2006/relationships/hyperlink" Target="https://myeslfriends.com.br/the-devil-wears-prada-2-english-lesson/" TargetMode="External"/><Relationship Id="rId6" Type="http://schemas.openxmlformats.org/officeDocument/2006/relationships/image" Target="../media/image1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10" Type="http://schemas.openxmlformats.org/officeDocument/2006/relationships/image" Target="../media/image19.png"/><Relationship Id="rId9" Type="http://schemas.openxmlformats.org/officeDocument/2006/relationships/hyperlink" Target="https://myeslfriends.com.br/the-devil-wears-prada-2-english-lesson/" TargetMode="External"/><Relationship Id="rId5" Type="http://schemas.openxmlformats.org/officeDocument/2006/relationships/image" Target="../media/image8.png"/><Relationship Id="rId6" Type="http://schemas.openxmlformats.org/officeDocument/2006/relationships/image" Target="../media/image11.png"/><Relationship Id="rId7" Type="http://schemas.openxmlformats.org/officeDocument/2006/relationships/image" Target="../media/image15.png"/><Relationship Id="rId8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21.png"/><Relationship Id="rId10" Type="http://schemas.openxmlformats.org/officeDocument/2006/relationships/image" Target="../media/image23.png"/><Relationship Id="rId13" Type="http://schemas.openxmlformats.org/officeDocument/2006/relationships/image" Target="../media/image9.png"/><Relationship Id="rId1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4.png"/><Relationship Id="rId15" Type="http://schemas.openxmlformats.org/officeDocument/2006/relationships/image" Target="../media/image19.png"/><Relationship Id="rId14" Type="http://schemas.openxmlformats.org/officeDocument/2006/relationships/hyperlink" Target="https://myeslfriends.com.br/the-devil-wears-prada-2-english-lesson/" TargetMode="External"/><Relationship Id="rId5" Type="http://schemas.openxmlformats.org/officeDocument/2006/relationships/image" Target="../media/image12.png"/><Relationship Id="rId6" Type="http://schemas.openxmlformats.org/officeDocument/2006/relationships/image" Target="../media/image20.png"/><Relationship Id="rId7" Type="http://schemas.openxmlformats.org/officeDocument/2006/relationships/image" Target="../media/image7.png"/><Relationship Id="rId8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hyperlink" Target="https://myeslfriends.com.br/the-devil-wears-prada-2-english-lesson/" TargetMode="External"/><Relationship Id="rId5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30.png"/><Relationship Id="rId9" Type="http://schemas.openxmlformats.org/officeDocument/2006/relationships/image" Target="../media/image19.png"/><Relationship Id="rId5" Type="http://schemas.openxmlformats.org/officeDocument/2006/relationships/image" Target="../media/image24.png"/><Relationship Id="rId6" Type="http://schemas.openxmlformats.org/officeDocument/2006/relationships/image" Target="../media/image14.png"/><Relationship Id="rId7" Type="http://schemas.openxmlformats.org/officeDocument/2006/relationships/image" Target="../media/image32.png"/><Relationship Id="rId8" Type="http://schemas.openxmlformats.org/officeDocument/2006/relationships/hyperlink" Target="https://myeslfriends.com.br/the-devil-wears-prada-2-english-lesson/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hyperlink" Target="https://myeslfriends.com.br/the-devil-wears-prada-2-english-lesson/" TargetMode="External"/><Relationship Id="rId7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hyperlink" Target="https://myeslfriends.com.br/the-devil-wears-prada-2-english-lesson/" TargetMode="External"/><Relationship Id="rId5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13.png"/><Relationship Id="rId9" Type="http://schemas.openxmlformats.org/officeDocument/2006/relationships/image" Target="../media/image19.png"/><Relationship Id="rId5" Type="http://schemas.openxmlformats.org/officeDocument/2006/relationships/image" Target="../media/image25.png"/><Relationship Id="rId6" Type="http://schemas.openxmlformats.org/officeDocument/2006/relationships/image" Target="../media/image22.png"/><Relationship Id="rId7" Type="http://schemas.openxmlformats.org/officeDocument/2006/relationships/image" Target="../media/image41.png"/><Relationship Id="rId8" Type="http://schemas.openxmlformats.org/officeDocument/2006/relationships/hyperlink" Target="https://myeslfriends.com.br/the-devil-wears-prada-2-english-lesson/" TargetMode="External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19.png"/><Relationship Id="rId10" Type="http://schemas.openxmlformats.org/officeDocument/2006/relationships/hyperlink" Target="https://myeslfriends.com.br/the-devil-wears-prada-2-english-lesson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9" Type="http://schemas.openxmlformats.org/officeDocument/2006/relationships/image" Target="../media/image39.png"/><Relationship Id="rId5" Type="http://schemas.openxmlformats.org/officeDocument/2006/relationships/image" Target="../media/image44.png"/><Relationship Id="rId6" Type="http://schemas.openxmlformats.org/officeDocument/2006/relationships/image" Target="../media/image40.png"/><Relationship Id="rId7" Type="http://schemas.openxmlformats.org/officeDocument/2006/relationships/image" Target="../media/image42.png"/><Relationship Id="rId8" Type="http://schemas.openxmlformats.org/officeDocument/2006/relationships/image" Target="../media/image2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34.png"/><Relationship Id="rId5" Type="http://schemas.openxmlformats.org/officeDocument/2006/relationships/image" Target="../media/image37.png"/><Relationship Id="rId6" Type="http://schemas.openxmlformats.org/officeDocument/2006/relationships/image" Target="../media/image28.png"/><Relationship Id="rId7" Type="http://schemas.openxmlformats.org/officeDocument/2006/relationships/hyperlink" Target="https://myeslfriends.com.br/the-devil-wears-prada-2-english-lesson/" TargetMode="External"/><Relationship Id="rId8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45.png"/><Relationship Id="rId5" Type="http://schemas.openxmlformats.org/officeDocument/2006/relationships/image" Target="../media/image38.png"/><Relationship Id="rId6" Type="http://schemas.openxmlformats.org/officeDocument/2006/relationships/hyperlink" Target="https://myeslfriends.com.br/the-devil-wears-prada-2-english-lesson/" TargetMode="External"/><Relationship Id="rId7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29.png"/><Relationship Id="rId5" Type="http://schemas.openxmlformats.org/officeDocument/2006/relationships/image" Target="../media/image26.png"/><Relationship Id="rId6" Type="http://schemas.openxmlformats.org/officeDocument/2006/relationships/hyperlink" Target="https://myeslfriends.com.br/the-devil-wears-prada-2-english-lesson/" TargetMode="External"/><Relationship Id="rId7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Relationship Id="rId4" Type="http://schemas.openxmlformats.org/officeDocument/2006/relationships/image" Target="../media/image33.png"/><Relationship Id="rId9" Type="http://schemas.openxmlformats.org/officeDocument/2006/relationships/image" Target="../media/image43.png"/><Relationship Id="rId5" Type="http://schemas.openxmlformats.org/officeDocument/2006/relationships/image" Target="../media/image36.png"/><Relationship Id="rId6" Type="http://schemas.openxmlformats.org/officeDocument/2006/relationships/image" Target="../media/image35.png"/><Relationship Id="rId7" Type="http://schemas.openxmlformats.org/officeDocument/2006/relationships/image" Target="../media/image31.png"/><Relationship Id="rId8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4224337" y="2128837"/>
            <a:ext cx="37433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64748B"/>
                </a:solidFill>
                <a:latin typeface="Montserrat"/>
                <a:ea typeface="Montserrat"/>
                <a:cs typeface="Montserrat"/>
                <a:sym typeface="Montserrat"/>
              </a:rPr>
              <a:t>ENGLISH LESSON SERIES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3075622" y="2405062"/>
            <a:ext cx="6040755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1A1A1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THE DEVIL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6000" u="none" cap="none" strike="noStrike">
                <a:solidFill>
                  <a:srgbClr val="C41E3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WEARS PRADA</a:t>
            </a:r>
            <a:r>
              <a:rPr b="1" i="0" lang="en-US" sz="6000" u="none" cap="none" strike="noStrike">
                <a:solidFill>
                  <a:srgbClr val="1A1A1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2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3738562" y="4252912"/>
            <a:ext cx="471487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WORKPLACE COMMUNICATION &amp; LEADERSHIP</a:t>
            </a:r>
            <a:endParaRPr/>
          </a:p>
        </p:txBody>
      </p:sp>
      <p:pic>
        <p:nvPicPr>
          <p:cNvPr id="88" name="Google Shape;88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57800" y="6000750"/>
            <a:ext cx="6934200" cy="85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3" name="Google Shape;9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4" name="Google Shape;9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6500" y="1947862"/>
            <a:ext cx="53340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571500" y="3529012"/>
            <a:ext cx="53340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This lesson uses the high-pressure world of fashion to teach professional communication, negotiation, and email writing.</a:t>
            </a:r>
            <a:endParaRPr/>
          </a:p>
        </p:txBody>
      </p:sp>
      <p:pic>
        <p:nvPicPr>
          <p:cNvPr descr="image.png" id="96" name="Google Shape;96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86500" y="1947862"/>
            <a:ext cx="1905000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/>
        </p:nvSpPr>
        <p:spPr>
          <a:xfrm>
            <a:off x="952500" y="2100262"/>
            <a:ext cx="4953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A1A1A"/>
                </a:solidFill>
                <a:latin typeface="Montserrat"/>
                <a:ea typeface="Montserrat"/>
                <a:cs typeface="Montserrat"/>
                <a:sym typeface="Montserrat"/>
              </a:rPr>
              <a:t>Level:</a:t>
            </a: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 B1 – C1 (Intermediate to Advanced)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952500" y="2576512"/>
            <a:ext cx="4953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A1A1A"/>
                </a:solidFill>
                <a:latin typeface="Montserrat"/>
                <a:ea typeface="Montserrat"/>
                <a:cs typeface="Montserrat"/>
                <a:sym typeface="Montserrat"/>
              </a:rPr>
              <a:t>Time:</a:t>
            </a: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 45 – 60 Minutes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952500" y="3052762"/>
            <a:ext cx="4953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A1A1A"/>
                </a:solidFill>
                <a:latin typeface="Montserrat"/>
                <a:ea typeface="Montserrat"/>
                <a:cs typeface="Montserrat"/>
                <a:sym typeface="Montserrat"/>
              </a:rPr>
              <a:t>Focus:</a:t>
            </a: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 Workplace English &amp; Leadership Vocabulary</a:t>
            </a:r>
            <a:endParaRPr/>
          </a:p>
        </p:txBody>
      </p:sp>
      <p:pic>
        <p:nvPicPr>
          <p:cNvPr descr="image.png" id="100" name="Google Shape;100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2138362"/>
            <a:ext cx="25717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1" name="Google Shape;101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1500" y="2614612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2" name="Google Shape;102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1500" y="3090862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 txBox="1"/>
          <p:nvPr/>
        </p:nvSpPr>
        <p:spPr>
          <a:xfrm>
            <a:off x="762000" y="571500"/>
            <a:ext cx="114014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1A1A1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Teacher Notes &amp; Objectives</a:t>
            </a:r>
            <a:endParaRPr/>
          </a:p>
        </p:txBody>
      </p:sp>
      <p:sp>
        <p:nvSpPr>
          <p:cNvPr id="104" name="Google Shape;104;p14"/>
          <p:cNvSpPr/>
          <p:nvPr/>
        </p:nvSpPr>
        <p:spPr>
          <a:xfrm>
            <a:off x="571500" y="571500"/>
            <a:ext cx="76200" cy="561975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" name="Google Shape;105;p14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257800" y="6000750"/>
            <a:ext cx="6934200" cy="85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10" name="Google Shape;11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1" name="Google Shape;11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1419225"/>
            <a:ext cx="3492549" cy="2543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2" name="Google Shape;112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49799" y="1419225"/>
            <a:ext cx="3492549" cy="2543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3" name="Google Shape;113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28099" y="1419225"/>
            <a:ext cx="3492549" cy="2543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4" name="Google Shape;114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1500" y="4152900"/>
            <a:ext cx="5381625" cy="2257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5" name="Google Shape;115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238875" y="4152900"/>
            <a:ext cx="5381625" cy="22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5"/>
          <p:cNvSpPr txBox="1"/>
          <p:nvPr/>
        </p:nvSpPr>
        <p:spPr>
          <a:xfrm>
            <a:off x="804226" y="2466975"/>
            <a:ext cx="3027097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1A1A1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Deadline</a:t>
            </a:r>
            <a:endParaRPr/>
          </a:p>
        </p:txBody>
      </p:sp>
      <p:sp>
        <p:nvSpPr>
          <p:cNvPr id="117" name="Google Shape;117;p15"/>
          <p:cNvSpPr txBox="1"/>
          <p:nvPr/>
        </p:nvSpPr>
        <p:spPr>
          <a:xfrm>
            <a:off x="876300" y="2895600"/>
            <a:ext cx="2882949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The final date or time to finish a task.</a:t>
            </a:r>
            <a:endParaRPr/>
          </a:p>
        </p:txBody>
      </p:sp>
      <p:sp>
        <p:nvSpPr>
          <p:cNvPr id="118" name="Google Shape;118;p15"/>
          <p:cNvSpPr txBox="1"/>
          <p:nvPr/>
        </p:nvSpPr>
        <p:spPr>
          <a:xfrm>
            <a:off x="4582525" y="2466975"/>
            <a:ext cx="3027097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1A1A1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Stakeholder</a:t>
            </a:r>
            <a:endParaRPr/>
          </a:p>
        </p:txBody>
      </p:sp>
      <p:sp>
        <p:nvSpPr>
          <p:cNvPr id="119" name="Google Shape;119;p15"/>
          <p:cNvSpPr txBox="1"/>
          <p:nvPr/>
        </p:nvSpPr>
        <p:spPr>
          <a:xfrm>
            <a:off x="4654599" y="2895600"/>
            <a:ext cx="2882949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Anyone involved in a project or decision.</a:t>
            </a:r>
            <a:endParaRPr/>
          </a:p>
        </p:txBody>
      </p:sp>
      <p:sp>
        <p:nvSpPr>
          <p:cNvPr id="120" name="Google Shape;120;p15"/>
          <p:cNvSpPr txBox="1"/>
          <p:nvPr/>
        </p:nvSpPr>
        <p:spPr>
          <a:xfrm>
            <a:off x="8360825" y="2466975"/>
            <a:ext cx="3027097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1A1A1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Follow-up</a:t>
            </a:r>
            <a:endParaRPr/>
          </a:p>
        </p:txBody>
      </p:sp>
      <p:sp>
        <p:nvSpPr>
          <p:cNvPr id="121" name="Google Shape;121;p15"/>
          <p:cNvSpPr txBox="1"/>
          <p:nvPr/>
        </p:nvSpPr>
        <p:spPr>
          <a:xfrm>
            <a:off x="8432899" y="2895600"/>
            <a:ext cx="2882949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An additional action after a meeting.</a:t>
            </a:r>
            <a:endParaRPr/>
          </a:p>
        </p:txBody>
      </p:sp>
      <p:sp>
        <p:nvSpPr>
          <p:cNvPr id="122" name="Google Shape;122;p15"/>
          <p:cNvSpPr txBox="1"/>
          <p:nvPr/>
        </p:nvSpPr>
        <p:spPr>
          <a:xfrm>
            <a:off x="756999" y="5200650"/>
            <a:ext cx="5010626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1A1A1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Workload</a:t>
            </a:r>
            <a:endParaRPr/>
          </a:p>
        </p:txBody>
      </p:sp>
      <p:sp>
        <p:nvSpPr>
          <p:cNvPr id="123" name="Google Shape;123;p15"/>
          <p:cNvSpPr txBox="1"/>
          <p:nvPr/>
        </p:nvSpPr>
        <p:spPr>
          <a:xfrm>
            <a:off x="876300" y="5629275"/>
            <a:ext cx="477202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The amount of work a person has to do.</a:t>
            </a:r>
            <a:endParaRPr/>
          </a:p>
        </p:txBody>
      </p:sp>
      <p:sp>
        <p:nvSpPr>
          <p:cNvPr id="124" name="Google Shape;124;p15"/>
          <p:cNvSpPr txBox="1"/>
          <p:nvPr/>
        </p:nvSpPr>
        <p:spPr>
          <a:xfrm>
            <a:off x="6424374" y="5200650"/>
            <a:ext cx="5010626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1A1A1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Priorities</a:t>
            </a:r>
            <a:endParaRPr/>
          </a:p>
        </p:txBody>
      </p:sp>
      <p:sp>
        <p:nvSpPr>
          <p:cNvPr id="125" name="Google Shape;125;p15"/>
          <p:cNvSpPr txBox="1"/>
          <p:nvPr/>
        </p:nvSpPr>
        <p:spPr>
          <a:xfrm>
            <a:off x="6543675" y="5629275"/>
            <a:ext cx="477202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The most important tasks to focus on.</a:t>
            </a:r>
            <a:endParaRPr/>
          </a:p>
        </p:txBody>
      </p:sp>
      <p:pic>
        <p:nvPicPr>
          <p:cNvPr descr="image.png" id="126" name="Google Shape;126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146250" y="1762125"/>
            <a:ext cx="3429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7" name="Google Shape;127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810250" y="1762125"/>
            <a:ext cx="5715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8" name="Google Shape;128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645699" y="176212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9" name="Google Shape;129;p1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033712" y="44958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0" name="Google Shape;130;p1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8701087" y="44958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5"/>
          <p:cNvSpPr txBox="1"/>
          <p:nvPr/>
        </p:nvSpPr>
        <p:spPr>
          <a:xfrm>
            <a:off x="762000" y="571500"/>
            <a:ext cx="114014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1A1A1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Workplace Vocabulary Match</a:t>
            </a:r>
            <a:endParaRPr/>
          </a:p>
        </p:txBody>
      </p:sp>
      <p:sp>
        <p:nvSpPr>
          <p:cNvPr id="132" name="Google Shape;132;p15"/>
          <p:cNvSpPr/>
          <p:nvPr/>
        </p:nvSpPr>
        <p:spPr>
          <a:xfrm>
            <a:off x="571500" y="571500"/>
            <a:ext cx="76200" cy="561975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3" name="Google Shape;133;p15">
            <a:hlinkClick r:id="rId14"/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432900" y="6410325"/>
            <a:ext cx="369824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38" name="Google Shape;13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9" name="Google Shape;139;p16"/>
          <p:cNvGraphicFramePr/>
          <p:nvPr/>
        </p:nvGraphicFramePr>
        <p:xfrm>
          <a:off x="571500" y="175736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{41C374D3-01AF-4223-A3D4-00E776EEDD6E}</a:tableStyleId>
              </a:tblPr>
              <a:tblGrid>
                <a:gridCol w="3304875"/>
                <a:gridCol w="7744125"/>
              </a:tblGrid>
              <a:tr h="698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Vocabulary Item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Definition Match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A1A1A"/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334155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1. Deadline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334155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(c)</a:t>
                      </a:r>
                      <a:r>
                        <a:rPr b="0" i="0" lang="en-US" sz="1500" u="none" cap="none" strike="noStrike">
                          <a:solidFill>
                            <a:srgbClr val="334155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the final date to finish something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334155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2. Stakeholder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334155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(a)</a:t>
                      </a:r>
                      <a:r>
                        <a:rPr b="0" i="0" lang="en-US" sz="1500" u="none" cap="none" strike="noStrike">
                          <a:solidFill>
                            <a:srgbClr val="334155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someone involved in a project or decision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334155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Follow-up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334155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(d)</a:t>
                      </a:r>
                      <a:r>
                        <a:rPr b="0" i="0" lang="en-US" sz="1500" u="none" cap="none" strike="noStrike">
                          <a:solidFill>
                            <a:srgbClr val="334155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an additional message after a meeting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334155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Workload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334155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(b)</a:t>
                      </a:r>
                      <a:r>
                        <a:rPr b="0" i="0" lang="en-US" sz="1500" u="none" cap="none" strike="noStrike">
                          <a:solidFill>
                            <a:srgbClr val="334155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the amount of work a person has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334155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5. Priorities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334155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(e)</a:t>
                      </a:r>
                      <a:r>
                        <a:rPr b="0" i="0" lang="en-US" sz="1500" u="none" cap="none" strike="noStrike">
                          <a:solidFill>
                            <a:srgbClr val="334155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the most important tasks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140" name="Google Shape;140;p16"/>
          <p:cNvSpPr/>
          <p:nvPr/>
        </p:nvSpPr>
        <p:spPr>
          <a:xfrm>
            <a:off x="571500" y="3090862"/>
            <a:ext cx="3304877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6"/>
          <p:cNvSpPr/>
          <p:nvPr/>
        </p:nvSpPr>
        <p:spPr>
          <a:xfrm>
            <a:off x="3876377" y="3090862"/>
            <a:ext cx="7744122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6"/>
          <p:cNvSpPr/>
          <p:nvPr/>
        </p:nvSpPr>
        <p:spPr>
          <a:xfrm>
            <a:off x="571500" y="3776662"/>
            <a:ext cx="3304877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6"/>
          <p:cNvSpPr/>
          <p:nvPr/>
        </p:nvSpPr>
        <p:spPr>
          <a:xfrm>
            <a:off x="3876377" y="3776662"/>
            <a:ext cx="7744122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6"/>
          <p:cNvSpPr/>
          <p:nvPr/>
        </p:nvSpPr>
        <p:spPr>
          <a:xfrm>
            <a:off x="571500" y="4462462"/>
            <a:ext cx="3304877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6"/>
          <p:cNvSpPr/>
          <p:nvPr/>
        </p:nvSpPr>
        <p:spPr>
          <a:xfrm>
            <a:off x="3876377" y="4462462"/>
            <a:ext cx="7744122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6"/>
          <p:cNvSpPr/>
          <p:nvPr/>
        </p:nvSpPr>
        <p:spPr>
          <a:xfrm>
            <a:off x="571500" y="5148262"/>
            <a:ext cx="3304877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/>
          <p:nvPr/>
        </p:nvSpPr>
        <p:spPr>
          <a:xfrm>
            <a:off x="3876377" y="5148262"/>
            <a:ext cx="7744122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/>
          <p:nvPr/>
        </p:nvSpPr>
        <p:spPr>
          <a:xfrm>
            <a:off x="571500" y="5834062"/>
            <a:ext cx="3304877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6"/>
          <p:cNvSpPr/>
          <p:nvPr/>
        </p:nvSpPr>
        <p:spPr>
          <a:xfrm>
            <a:off x="3876377" y="5834062"/>
            <a:ext cx="7744122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6"/>
          <p:cNvSpPr txBox="1"/>
          <p:nvPr/>
        </p:nvSpPr>
        <p:spPr>
          <a:xfrm>
            <a:off x="762000" y="571500"/>
            <a:ext cx="114014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1A1A1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Activity 1: Answer Key</a:t>
            </a:r>
            <a:endParaRPr/>
          </a:p>
        </p:txBody>
      </p:sp>
      <p:sp>
        <p:nvSpPr>
          <p:cNvPr id="151" name="Google Shape;151;p16"/>
          <p:cNvSpPr/>
          <p:nvPr/>
        </p:nvSpPr>
        <p:spPr>
          <a:xfrm>
            <a:off x="571500" y="571500"/>
            <a:ext cx="76200" cy="561975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Google Shape;152;p16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46247" y="6296025"/>
            <a:ext cx="4545754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57" name="Google Shape;15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8" name="Google Shape;15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4000500"/>
            <a:ext cx="11049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9" name="Google Shape;159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1419225"/>
            <a:ext cx="5334000" cy="2295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0" name="Google Shape;160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86500" y="1419225"/>
            <a:ext cx="5334000" cy="2295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1" name="Google Shape;161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1500" y="4000500"/>
            <a:ext cx="110490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866775" y="1752600"/>
            <a:ext cx="4980622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2A52B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The "Miranda" Style (Direct)</a:t>
            </a:r>
            <a:endParaRPr/>
          </a:p>
        </p:txBody>
      </p:sp>
      <p:sp>
        <p:nvSpPr>
          <p:cNvPr id="163" name="Google Shape;163;p17"/>
          <p:cNvSpPr txBox="1"/>
          <p:nvPr/>
        </p:nvSpPr>
        <p:spPr>
          <a:xfrm>
            <a:off x="866775" y="2181225"/>
            <a:ext cx="47434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"Finish this now."</a:t>
            </a:r>
            <a:endParaRPr/>
          </a:p>
        </p:txBody>
      </p:sp>
      <p:sp>
        <p:nvSpPr>
          <p:cNvPr id="164" name="Google Shape;164;p17"/>
          <p:cNvSpPr txBox="1"/>
          <p:nvPr/>
        </p:nvSpPr>
        <p:spPr>
          <a:xfrm>
            <a:off x="866775" y="2657475"/>
            <a:ext cx="474345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Clear but can be perceived as aggressive. Best for urgent, high-stakes crises.</a:t>
            </a:r>
            <a:endParaRPr/>
          </a:p>
        </p:txBody>
      </p:sp>
      <p:sp>
        <p:nvSpPr>
          <p:cNvPr id="165" name="Google Shape;165;p17"/>
          <p:cNvSpPr txBox="1"/>
          <p:nvPr/>
        </p:nvSpPr>
        <p:spPr>
          <a:xfrm>
            <a:off x="6581775" y="1752600"/>
            <a:ext cx="4980622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2A52B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The "Professional" Style (Diplomatic)</a:t>
            </a:r>
            <a:endParaRPr/>
          </a:p>
        </p:txBody>
      </p:sp>
      <p:sp>
        <p:nvSpPr>
          <p:cNvPr id="166" name="Google Shape;166;p17"/>
          <p:cNvSpPr txBox="1"/>
          <p:nvPr/>
        </p:nvSpPr>
        <p:spPr>
          <a:xfrm>
            <a:off x="6581775" y="2181225"/>
            <a:ext cx="47434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"Could you finish this as soon as possible?"</a:t>
            </a:r>
            <a:endParaRPr/>
          </a:p>
        </p:txBody>
      </p:sp>
      <p:sp>
        <p:nvSpPr>
          <p:cNvPr id="167" name="Google Shape;167;p17"/>
          <p:cNvSpPr txBox="1"/>
          <p:nvPr/>
        </p:nvSpPr>
        <p:spPr>
          <a:xfrm>
            <a:off x="6581775" y="2657475"/>
            <a:ext cx="474345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Maintains authority while respecting the colleague. Best for long-term teamwork.</a:t>
            </a:r>
            <a:endParaRPr/>
          </a:p>
        </p:txBody>
      </p:sp>
      <p:sp>
        <p:nvSpPr>
          <p:cNvPr id="168" name="Google Shape;168;p17"/>
          <p:cNvSpPr txBox="1"/>
          <p:nvPr/>
        </p:nvSpPr>
        <p:spPr>
          <a:xfrm>
            <a:off x="762000" y="571500"/>
            <a:ext cx="114014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1A1A1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Direct vs. Diplomatic Language</a:t>
            </a:r>
            <a:endParaRPr/>
          </a:p>
        </p:txBody>
      </p:sp>
      <p:sp>
        <p:nvSpPr>
          <p:cNvPr id="169" name="Google Shape;169;p17"/>
          <p:cNvSpPr/>
          <p:nvPr/>
        </p:nvSpPr>
        <p:spPr>
          <a:xfrm>
            <a:off x="571500" y="571500"/>
            <a:ext cx="76200" cy="561975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Google Shape;170;p17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46247" y="6296025"/>
            <a:ext cx="4545754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75" name="Google Shape;17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6" name="Google Shape;176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3800475"/>
            <a:ext cx="4953000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8"/>
          <p:cNvSpPr txBox="1"/>
          <p:nvPr/>
        </p:nvSpPr>
        <p:spPr>
          <a:xfrm>
            <a:off x="762000" y="571500"/>
            <a:ext cx="50006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1A1A1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Rewrite the Message</a:t>
            </a:r>
            <a:endParaRPr/>
          </a:p>
        </p:txBody>
      </p:sp>
      <p:sp>
        <p:nvSpPr>
          <p:cNvPr id="178" name="Google Shape;178;p18"/>
          <p:cNvSpPr/>
          <p:nvPr/>
        </p:nvSpPr>
        <p:spPr>
          <a:xfrm>
            <a:off x="571500" y="571500"/>
            <a:ext cx="76200" cy="561975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8"/>
          <p:cNvSpPr txBox="1"/>
          <p:nvPr/>
        </p:nvSpPr>
        <p:spPr>
          <a:xfrm>
            <a:off x="571500" y="1419225"/>
            <a:ext cx="4953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Make these professional and polite:</a:t>
            </a:r>
            <a:endParaRPr/>
          </a:p>
        </p:txBody>
      </p:sp>
      <p:pic>
        <p:nvPicPr>
          <p:cNvPr descr="image.png" id="180" name="Google Shape;180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6000" y="0"/>
            <a:ext cx="1590675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952500" y="1895475"/>
            <a:ext cx="4572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A1A1A"/>
                </a:solidFill>
                <a:latin typeface="Montserrat"/>
                <a:ea typeface="Montserrat"/>
                <a:cs typeface="Montserrat"/>
                <a:sym typeface="Montserrat"/>
              </a:rPr>
              <a:t>1.</a:t>
            </a: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 I need the report today.</a:t>
            </a:r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952500" y="2371725"/>
            <a:ext cx="4572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A1A1A"/>
                </a:solidFill>
                <a:latin typeface="Montserrat"/>
                <a:ea typeface="Montserrat"/>
                <a:cs typeface="Montserrat"/>
                <a:sym typeface="Montserrat"/>
              </a:rPr>
              <a:t>2.</a:t>
            </a: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 This is wrong. Fix it.</a:t>
            </a:r>
            <a:endParaRPr/>
          </a:p>
        </p:txBody>
      </p:sp>
      <p:sp>
        <p:nvSpPr>
          <p:cNvPr id="183" name="Google Shape;183;p18"/>
          <p:cNvSpPr txBox="1"/>
          <p:nvPr/>
        </p:nvSpPr>
        <p:spPr>
          <a:xfrm>
            <a:off x="952500" y="2847975"/>
            <a:ext cx="4572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A1A1A"/>
                </a:solidFill>
                <a:latin typeface="Montserrat"/>
                <a:ea typeface="Montserrat"/>
                <a:cs typeface="Montserrat"/>
                <a:sym typeface="Montserrat"/>
              </a:rPr>
              <a:t>3.</a:t>
            </a: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 Call me later.</a:t>
            </a:r>
            <a:endParaRPr/>
          </a:p>
        </p:txBody>
      </p:sp>
      <p:sp>
        <p:nvSpPr>
          <p:cNvPr id="184" name="Google Shape;184;p18"/>
          <p:cNvSpPr txBox="1"/>
          <p:nvPr/>
        </p:nvSpPr>
        <p:spPr>
          <a:xfrm>
            <a:off x="952500" y="3324225"/>
            <a:ext cx="4572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A1A1A"/>
                </a:solidFill>
                <a:latin typeface="Montserrat"/>
                <a:ea typeface="Montserrat"/>
                <a:cs typeface="Montserrat"/>
                <a:sym typeface="Montserrat"/>
              </a:rPr>
              <a:t>4.</a:t>
            </a: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 You missed the deadline.</a:t>
            </a:r>
            <a:endParaRPr/>
          </a:p>
        </p:txBody>
      </p:sp>
      <p:sp>
        <p:nvSpPr>
          <p:cNvPr id="185" name="Google Shape;185;p18"/>
          <p:cNvSpPr txBox="1"/>
          <p:nvPr/>
        </p:nvSpPr>
        <p:spPr>
          <a:xfrm>
            <a:off x="866775" y="4286250"/>
            <a:ext cx="436245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A1A1A"/>
                </a:solidFill>
                <a:latin typeface="Montserrat"/>
                <a:ea typeface="Montserrat"/>
                <a:cs typeface="Montserrat"/>
                <a:sym typeface="Montserrat"/>
              </a:rPr>
              <a:t>Pro Tip:</a:t>
            </a: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 Use modal verbs like </a:t>
            </a:r>
            <a:r>
              <a:rPr b="0" i="1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Could</a:t>
            </a: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 or </a:t>
            </a:r>
            <a:r>
              <a:rPr b="0" i="1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Would</a:t>
            </a: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 and phrases like </a:t>
            </a:r>
            <a:r>
              <a:rPr b="0" i="1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I noticed...</a:t>
            </a: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 to soften the tone.</a:t>
            </a:r>
            <a:endParaRPr/>
          </a:p>
        </p:txBody>
      </p:sp>
      <p:pic>
        <p:nvPicPr>
          <p:cNvPr id="186" name="Google Shape;186;p18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7800" y="6000750"/>
            <a:ext cx="6934200" cy="85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91" name="Google Shape;19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9"/>
          <p:cNvSpPr txBox="1"/>
          <p:nvPr/>
        </p:nvSpPr>
        <p:spPr>
          <a:xfrm>
            <a:off x="2295525" y="2381250"/>
            <a:ext cx="760095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ROLE PLAY SESSION</a:t>
            </a:r>
            <a:endParaRPr/>
          </a:p>
        </p:txBody>
      </p:sp>
      <p:sp>
        <p:nvSpPr>
          <p:cNvPr id="193" name="Google Shape;193;p19"/>
          <p:cNvSpPr/>
          <p:nvPr/>
        </p:nvSpPr>
        <p:spPr>
          <a:xfrm>
            <a:off x="5619750" y="3448050"/>
            <a:ext cx="952500" cy="3810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9"/>
          <p:cNvSpPr txBox="1"/>
          <p:nvPr/>
        </p:nvSpPr>
        <p:spPr>
          <a:xfrm>
            <a:off x="4481512" y="3905250"/>
            <a:ext cx="322897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The Runway Magazine Crisis</a:t>
            </a:r>
            <a:endParaRPr/>
          </a:p>
        </p:txBody>
      </p:sp>
      <p:pic>
        <p:nvPicPr>
          <p:cNvPr id="195" name="Google Shape;195;p1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18320" y="6515100"/>
            <a:ext cx="2773680" cy="3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00" name="Google Shape;20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1" name="Google Shape;20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4114800"/>
            <a:ext cx="11049000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2" name="Google Shape;202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1419225"/>
            <a:ext cx="5334000" cy="2505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3" name="Google Shape;203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86500" y="1419225"/>
            <a:ext cx="5334000" cy="2505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4" name="Google Shape;204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1500" y="4114800"/>
            <a:ext cx="2333625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0"/>
          <p:cNvSpPr txBox="1"/>
          <p:nvPr/>
        </p:nvSpPr>
        <p:spPr>
          <a:xfrm>
            <a:off x="866775" y="1714500"/>
            <a:ext cx="4980622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2A52B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Student A: The Manager</a:t>
            </a:r>
            <a:endParaRPr/>
          </a:p>
        </p:txBody>
      </p:sp>
      <p:sp>
        <p:nvSpPr>
          <p:cNvPr id="206" name="Google Shape;206;p20"/>
          <p:cNvSpPr txBox="1"/>
          <p:nvPr/>
        </p:nvSpPr>
        <p:spPr>
          <a:xfrm>
            <a:off x="866775" y="2143125"/>
            <a:ext cx="474345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You need the presentation </a:t>
            </a:r>
            <a:r>
              <a:rPr b="1" i="0" lang="en-US" sz="1500" u="none" cap="none" strike="noStrike">
                <a:solidFill>
                  <a:srgbClr val="1A1A1A"/>
                </a:solidFill>
                <a:latin typeface="Montserrat"/>
                <a:ea typeface="Montserrat"/>
                <a:cs typeface="Montserrat"/>
                <a:sym typeface="Montserrat"/>
              </a:rPr>
              <a:t>today</a:t>
            </a: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. You want solutions, not excuses.</a:t>
            </a:r>
            <a:endParaRPr/>
          </a:p>
        </p:txBody>
      </p:sp>
      <p:sp>
        <p:nvSpPr>
          <p:cNvPr id="207" name="Google Shape;207;p20"/>
          <p:cNvSpPr txBox="1"/>
          <p:nvPr/>
        </p:nvSpPr>
        <p:spPr>
          <a:xfrm>
            <a:off x="6581775" y="1714500"/>
            <a:ext cx="4980622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2A52B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Student B: The Assistant</a:t>
            </a:r>
            <a:endParaRPr/>
          </a:p>
        </p:txBody>
      </p:sp>
      <p:sp>
        <p:nvSpPr>
          <p:cNvPr id="208" name="Google Shape;208;p20"/>
          <p:cNvSpPr txBox="1"/>
          <p:nvPr/>
        </p:nvSpPr>
        <p:spPr>
          <a:xfrm>
            <a:off x="6581775" y="2143125"/>
            <a:ext cx="474345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Explain the problem and </a:t>
            </a:r>
            <a:r>
              <a:rPr b="1" i="0" lang="en-US" sz="1500" u="none" cap="none" strike="noStrike">
                <a:solidFill>
                  <a:srgbClr val="1A1A1A"/>
                </a:solidFill>
                <a:latin typeface="Montserrat"/>
                <a:ea typeface="Montserrat"/>
                <a:cs typeface="Montserrat"/>
                <a:sym typeface="Montserrat"/>
              </a:rPr>
              <a:t>negotiate</a:t>
            </a: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 a new timeline or solution.</a:t>
            </a:r>
            <a:endParaRPr/>
          </a:p>
        </p:txBody>
      </p:sp>
      <p:sp>
        <p:nvSpPr>
          <p:cNvPr id="209" name="Google Shape;209;p20"/>
          <p:cNvSpPr txBox="1"/>
          <p:nvPr/>
        </p:nvSpPr>
        <p:spPr>
          <a:xfrm>
            <a:off x="1190625" y="2905125"/>
            <a:ext cx="571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•</a:t>
            </a:r>
            <a:endParaRPr/>
          </a:p>
        </p:txBody>
      </p:sp>
      <p:sp>
        <p:nvSpPr>
          <p:cNvPr id="210" name="Google Shape;210;p20"/>
          <p:cNvSpPr txBox="1"/>
          <p:nvPr/>
        </p:nvSpPr>
        <p:spPr>
          <a:xfrm>
            <a:off x="1247775" y="2905125"/>
            <a:ext cx="43624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5715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"What's the status?"</a:t>
            </a:r>
            <a:endParaRPr/>
          </a:p>
        </p:txBody>
      </p:sp>
      <p:sp>
        <p:nvSpPr>
          <p:cNvPr id="211" name="Google Shape;211;p20"/>
          <p:cNvSpPr txBox="1"/>
          <p:nvPr/>
        </p:nvSpPr>
        <p:spPr>
          <a:xfrm>
            <a:off x="1190625" y="3190875"/>
            <a:ext cx="571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•</a:t>
            </a:r>
            <a:endParaRPr/>
          </a:p>
        </p:txBody>
      </p:sp>
      <p:sp>
        <p:nvSpPr>
          <p:cNvPr id="212" name="Google Shape;212;p20"/>
          <p:cNvSpPr txBox="1"/>
          <p:nvPr/>
        </p:nvSpPr>
        <p:spPr>
          <a:xfrm>
            <a:off x="1247775" y="3190875"/>
            <a:ext cx="43624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5715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"We need to move faster."</a:t>
            </a:r>
            <a:endParaRPr/>
          </a:p>
        </p:txBody>
      </p:sp>
      <p:sp>
        <p:nvSpPr>
          <p:cNvPr id="213" name="Google Shape;213;p20"/>
          <p:cNvSpPr txBox="1"/>
          <p:nvPr/>
        </p:nvSpPr>
        <p:spPr>
          <a:xfrm>
            <a:off x="6905625" y="2905125"/>
            <a:ext cx="571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•</a:t>
            </a:r>
            <a:endParaRPr/>
          </a:p>
        </p:txBody>
      </p:sp>
      <p:sp>
        <p:nvSpPr>
          <p:cNvPr id="214" name="Google Shape;214;p20"/>
          <p:cNvSpPr txBox="1"/>
          <p:nvPr/>
        </p:nvSpPr>
        <p:spPr>
          <a:xfrm>
            <a:off x="6962775" y="2905125"/>
            <a:ext cx="43624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5715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"Could we adjust the timeline?"</a:t>
            </a:r>
            <a:endParaRPr/>
          </a:p>
        </p:txBody>
      </p:sp>
      <p:sp>
        <p:nvSpPr>
          <p:cNvPr id="215" name="Google Shape;215;p20"/>
          <p:cNvSpPr txBox="1"/>
          <p:nvPr/>
        </p:nvSpPr>
        <p:spPr>
          <a:xfrm>
            <a:off x="6905625" y="3190875"/>
            <a:ext cx="571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•</a:t>
            </a:r>
            <a:endParaRPr/>
          </a:p>
        </p:txBody>
      </p:sp>
      <p:sp>
        <p:nvSpPr>
          <p:cNvPr id="216" name="Google Shape;216;p20"/>
          <p:cNvSpPr txBox="1"/>
          <p:nvPr/>
        </p:nvSpPr>
        <p:spPr>
          <a:xfrm>
            <a:off x="6962775" y="3190875"/>
            <a:ext cx="43624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5715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"The main issue is..."</a:t>
            </a:r>
            <a:endParaRPr/>
          </a:p>
        </p:txBody>
      </p:sp>
      <p:sp>
        <p:nvSpPr>
          <p:cNvPr id="217" name="Google Shape;217;p20"/>
          <p:cNvSpPr txBox="1"/>
          <p:nvPr/>
        </p:nvSpPr>
        <p:spPr>
          <a:xfrm>
            <a:off x="762000" y="571500"/>
            <a:ext cx="114014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1A1A1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Manager vs. Assistant</a:t>
            </a:r>
            <a:endParaRPr/>
          </a:p>
        </p:txBody>
      </p:sp>
      <p:sp>
        <p:nvSpPr>
          <p:cNvPr id="218" name="Google Shape;218;p20"/>
          <p:cNvSpPr/>
          <p:nvPr/>
        </p:nvSpPr>
        <p:spPr>
          <a:xfrm>
            <a:off x="571500" y="571500"/>
            <a:ext cx="76200" cy="561975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9" name="Google Shape;219;p20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257800" y="6000750"/>
            <a:ext cx="6934200" cy="85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24" name="Google Shape;22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5" name="Google Shape;225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6500" y="1947862"/>
            <a:ext cx="5334000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6" name="Google Shape;226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86500" y="1947862"/>
            <a:ext cx="1485900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1"/>
          <p:cNvSpPr txBox="1"/>
          <p:nvPr/>
        </p:nvSpPr>
        <p:spPr>
          <a:xfrm>
            <a:off x="952500" y="2100262"/>
            <a:ext cx="4953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What makes someone a good leader?</a:t>
            </a:r>
            <a:endParaRPr/>
          </a:p>
        </p:txBody>
      </p:sp>
      <p:sp>
        <p:nvSpPr>
          <p:cNvPr id="228" name="Google Shape;228;p21"/>
          <p:cNvSpPr txBox="1"/>
          <p:nvPr/>
        </p:nvSpPr>
        <p:spPr>
          <a:xfrm>
            <a:off x="952500" y="2576512"/>
            <a:ext cx="4953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Is pressure necessary in the workplace?</a:t>
            </a:r>
            <a:endParaRPr/>
          </a:p>
        </p:txBody>
      </p:sp>
      <p:sp>
        <p:nvSpPr>
          <p:cNvPr id="229" name="Google Shape;229;p21"/>
          <p:cNvSpPr txBox="1"/>
          <p:nvPr/>
        </p:nvSpPr>
        <p:spPr>
          <a:xfrm>
            <a:off x="952500" y="3052762"/>
            <a:ext cx="4953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How do you give professional feedback?</a:t>
            </a:r>
            <a:endParaRPr/>
          </a:p>
        </p:txBody>
      </p:sp>
      <p:sp>
        <p:nvSpPr>
          <p:cNvPr id="230" name="Google Shape;230;p21"/>
          <p:cNvSpPr txBox="1"/>
          <p:nvPr/>
        </p:nvSpPr>
        <p:spPr>
          <a:xfrm>
            <a:off x="952500" y="3529012"/>
            <a:ext cx="4953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Direct vs. Diplomatic communication?</a:t>
            </a:r>
            <a:endParaRPr/>
          </a:p>
        </p:txBody>
      </p:sp>
      <p:pic>
        <p:nvPicPr>
          <p:cNvPr descr="image.png" id="231" name="Google Shape;231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2138362"/>
            <a:ext cx="2857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2" name="Google Shape;232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1500" y="2614612"/>
            <a:ext cx="20002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3" name="Google Shape;233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1500" y="3090862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4" name="Google Shape;234;p2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1500" y="3567112"/>
            <a:ext cx="2857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1"/>
          <p:cNvSpPr txBox="1"/>
          <p:nvPr/>
        </p:nvSpPr>
        <p:spPr>
          <a:xfrm>
            <a:off x="762000" y="571500"/>
            <a:ext cx="114014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1A1A1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Discussion Questions</a:t>
            </a:r>
            <a:endParaRPr/>
          </a:p>
        </p:txBody>
      </p:sp>
      <p:sp>
        <p:nvSpPr>
          <p:cNvPr id="236" name="Google Shape;236;p21"/>
          <p:cNvSpPr/>
          <p:nvPr/>
        </p:nvSpPr>
        <p:spPr>
          <a:xfrm>
            <a:off x="571500" y="571500"/>
            <a:ext cx="76200" cy="561975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7" name="Google Shape;237;p21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257800" y="6000750"/>
            <a:ext cx="6934200" cy="85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42" name="Google Shape;24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43" name="Google Shape;24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4195762"/>
            <a:ext cx="110490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44" name="Google Shape;244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86500" y="1604962"/>
            <a:ext cx="5334000" cy="2305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45" name="Google Shape;245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4195762"/>
            <a:ext cx="1800225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2"/>
          <p:cNvSpPr txBox="1"/>
          <p:nvPr/>
        </p:nvSpPr>
        <p:spPr>
          <a:xfrm>
            <a:off x="571500" y="1795462"/>
            <a:ext cx="5334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A1A1A"/>
                </a:solidFill>
                <a:latin typeface="Montserrat"/>
                <a:ea typeface="Montserrat"/>
                <a:cs typeface="Montserrat"/>
                <a:sym typeface="Montserrat"/>
              </a:rPr>
              <a:t>Task:</a:t>
            </a: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 Imagine you just finished a meeting about a new campaign. Write a follow-up email including:</a:t>
            </a:r>
            <a:endParaRPr/>
          </a:p>
        </p:txBody>
      </p:sp>
      <p:sp>
        <p:nvSpPr>
          <p:cNvPr id="247" name="Google Shape;247;p22"/>
          <p:cNvSpPr txBox="1"/>
          <p:nvPr/>
        </p:nvSpPr>
        <p:spPr>
          <a:xfrm>
            <a:off x="6581775" y="2090737"/>
            <a:ext cx="47434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Subject:</a:t>
            </a:r>
            <a:r>
              <a:rPr b="0" i="0" lang="en-US" sz="15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 Campaign Update</a:t>
            </a:r>
            <a:endParaRPr/>
          </a:p>
        </p:txBody>
      </p:sp>
      <p:sp>
        <p:nvSpPr>
          <p:cNvPr id="248" name="Google Shape;248;p22"/>
          <p:cNvSpPr txBox="1"/>
          <p:nvPr/>
        </p:nvSpPr>
        <p:spPr>
          <a:xfrm>
            <a:off x="6581775" y="2566987"/>
            <a:ext cx="4743450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Hello team,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5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 Thank you for today's meeting. We agreed to finalize the presentation by Friday...</a:t>
            </a:r>
            <a:endParaRPr/>
          </a:p>
        </p:txBody>
      </p:sp>
      <p:sp>
        <p:nvSpPr>
          <p:cNvPr id="249" name="Google Shape;249;p22"/>
          <p:cNvSpPr txBox="1"/>
          <p:nvPr/>
        </p:nvSpPr>
        <p:spPr>
          <a:xfrm>
            <a:off x="895350" y="2557462"/>
            <a:ext cx="571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•</a:t>
            </a:r>
            <a:endParaRPr/>
          </a:p>
        </p:txBody>
      </p:sp>
      <p:sp>
        <p:nvSpPr>
          <p:cNvPr id="250" name="Google Shape;250;p22"/>
          <p:cNvSpPr txBox="1"/>
          <p:nvPr/>
        </p:nvSpPr>
        <p:spPr>
          <a:xfrm>
            <a:off x="952500" y="2557462"/>
            <a:ext cx="4953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5715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The main decision</a:t>
            </a:r>
            <a:endParaRPr/>
          </a:p>
        </p:txBody>
      </p:sp>
      <p:sp>
        <p:nvSpPr>
          <p:cNvPr id="251" name="Google Shape;251;p22"/>
          <p:cNvSpPr txBox="1"/>
          <p:nvPr/>
        </p:nvSpPr>
        <p:spPr>
          <a:xfrm>
            <a:off x="895350" y="2843212"/>
            <a:ext cx="571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•</a:t>
            </a:r>
            <a:endParaRPr/>
          </a:p>
        </p:txBody>
      </p:sp>
      <p:sp>
        <p:nvSpPr>
          <p:cNvPr id="252" name="Google Shape;252;p22"/>
          <p:cNvSpPr txBox="1"/>
          <p:nvPr/>
        </p:nvSpPr>
        <p:spPr>
          <a:xfrm>
            <a:off x="952500" y="2843212"/>
            <a:ext cx="4953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5715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Next steps</a:t>
            </a:r>
            <a:endParaRPr/>
          </a:p>
        </p:txBody>
      </p:sp>
      <p:sp>
        <p:nvSpPr>
          <p:cNvPr id="253" name="Google Shape;253;p22"/>
          <p:cNvSpPr txBox="1"/>
          <p:nvPr/>
        </p:nvSpPr>
        <p:spPr>
          <a:xfrm>
            <a:off x="895350" y="3128962"/>
            <a:ext cx="571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•</a:t>
            </a:r>
            <a:endParaRPr/>
          </a:p>
        </p:txBody>
      </p:sp>
      <p:sp>
        <p:nvSpPr>
          <p:cNvPr id="254" name="Google Shape;254;p22"/>
          <p:cNvSpPr txBox="1"/>
          <p:nvPr/>
        </p:nvSpPr>
        <p:spPr>
          <a:xfrm>
            <a:off x="952500" y="3128962"/>
            <a:ext cx="4953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5715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A clear deadline</a:t>
            </a:r>
            <a:endParaRPr/>
          </a:p>
        </p:txBody>
      </p:sp>
      <p:sp>
        <p:nvSpPr>
          <p:cNvPr id="255" name="Google Shape;255;p22"/>
          <p:cNvSpPr txBox="1"/>
          <p:nvPr/>
        </p:nvSpPr>
        <p:spPr>
          <a:xfrm>
            <a:off x="762000" y="571500"/>
            <a:ext cx="114014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1A1A1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The Follow-up Email</a:t>
            </a:r>
            <a:endParaRPr/>
          </a:p>
        </p:txBody>
      </p:sp>
      <p:sp>
        <p:nvSpPr>
          <p:cNvPr id="256" name="Google Shape;256;p22"/>
          <p:cNvSpPr/>
          <p:nvPr/>
        </p:nvSpPr>
        <p:spPr>
          <a:xfrm>
            <a:off x="571500" y="571500"/>
            <a:ext cx="76200" cy="561975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7" name="Google Shape;257;p22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57800" y="6000750"/>
            <a:ext cx="6934200" cy="85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62" name="Google Shape;26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3" name="Google Shape;263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819400"/>
            <a:ext cx="5334000" cy="2066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4" name="Google Shape;264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86500" y="2819400"/>
            <a:ext cx="5334000" cy="206692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3"/>
          <p:cNvSpPr txBox="1"/>
          <p:nvPr/>
        </p:nvSpPr>
        <p:spPr>
          <a:xfrm>
            <a:off x="933450" y="3114675"/>
            <a:ext cx="4910613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2A52B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Fast Finishers</a:t>
            </a:r>
            <a:endParaRPr/>
          </a:p>
        </p:txBody>
      </p:sp>
      <p:sp>
        <p:nvSpPr>
          <p:cNvPr id="266" name="Google Shape;266;p23"/>
          <p:cNvSpPr txBox="1"/>
          <p:nvPr/>
        </p:nvSpPr>
        <p:spPr>
          <a:xfrm>
            <a:off x="933450" y="3543300"/>
            <a:ext cx="4676775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Continue your role play for 1 minute focusing on </a:t>
            </a:r>
            <a:r>
              <a:rPr b="1" i="0" lang="en-US" sz="1500" u="none" cap="none" strike="noStrike">
                <a:solidFill>
                  <a:srgbClr val="1A1A1A"/>
                </a:solidFill>
                <a:latin typeface="Montserrat"/>
                <a:ea typeface="Montserrat"/>
                <a:cs typeface="Montserrat"/>
                <a:sym typeface="Montserrat"/>
              </a:rPr>
              <a:t>negotiation language</a:t>
            </a: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/>
          </a:p>
        </p:txBody>
      </p:sp>
      <p:sp>
        <p:nvSpPr>
          <p:cNvPr id="267" name="Google Shape;267;p23"/>
          <p:cNvSpPr txBox="1"/>
          <p:nvPr/>
        </p:nvSpPr>
        <p:spPr>
          <a:xfrm>
            <a:off x="6648450" y="3114675"/>
            <a:ext cx="4910613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2A52B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Homework</a:t>
            </a:r>
            <a:endParaRPr/>
          </a:p>
        </p:txBody>
      </p:sp>
      <p:sp>
        <p:nvSpPr>
          <p:cNvPr id="268" name="Google Shape;268;p23"/>
          <p:cNvSpPr txBox="1"/>
          <p:nvPr/>
        </p:nvSpPr>
        <p:spPr>
          <a:xfrm>
            <a:off x="6648450" y="3543300"/>
            <a:ext cx="4676775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Write a Slack/Teams message summarizing a meeting using at least </a:t>
            </a:r>
            <a:r>
              <a:rPr b="1" i="0" lang="en-US" sz="1500" u="none" cap="none" strike="noStrike">
                <a:solidFill>
                  <a:srgbClr val="1A1A1A"/>
                </a:solidFill>
                <a:latin typeface="Montserrat"/>
                <a:ea typeface="Montserrat"/>
                <a:cs typeface="Montserrat"/>
                <a:sym typeface="Montserrat"/>
              </a:rPr>
              <a:t>3 vocabulary words</a:t>
            </a: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 from today.</a:t>
            </a:r>
            <a:endParaRPr/>
          </a:p>
        </p:txBody>
      </p:sp>
      <p:sp>
        <p:nvSpPr>
          <p:cNvPr id="269" name="Google Shape;269;p23"/>
          <p:cNvSpPr txBox="1"/>
          <p:nvPr/>
        </p:nvSpPr>
        <p:spPr>
          <a:xfrm>
            <a:off x="762000" y="571500"/>
            <a:ext cx="114014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1A1A1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Extra Challenges</a:t>
            </a:r>
            <a:endParaRPr/>
          </a:p>
        </p:txBody>
      </p:sp>
      <p:sp>
        <p:nvSpPr>
          <p:cNvPr id="270" name="Google Shape;270;p23"/>
          <p:cNvSpPr/>
          <p:nvPr/>
        </p:nvSpPr>
        <p:spPr>
          <a:xfrm>
            <a:off x="571500" y="571500"/>
            <a:ext cx="76200" cy="561975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1" name="Google Shape;271;p2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7800" y="6000750"/>
            <a:ext cx="6934200" cy="85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76" name="Google Shape;27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7" name="Google Shape;277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1000" y="4062412"/>
            <a:ext cx="3810000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4"/>
          <p:cNvSpPr txBox="1"/>
          <p:nvPr/>
        </p:nvSpPr>
        <p:spPr>
          <a:xfrm>
            <a:off x="2820590" y="2138362"/>
            <a:ext cx="6550818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1A1A1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ANY QUESTIONS?</a:t>
            </a:r>
            <a:endParaRPr/>
          </a:p>
        </p:txBody>
      </p:sp>
      <p:sp>
        <p:nvSpPr>
          <p:cNvPr id="279" name="Google Shape;279;p24"/>
          <p:cNvSpPr txBox="1"/>
          <p:nvPr/>
        </p:nvSpPr>
        <p:spPr>
          <a:xfrm>
            <a:off x="5605462" y="3205162"/>
            <a:ext cx="98107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"That's all."</a:t>
            </a:r>
            <a:endParaRPr/>
          </a:p>
        </p:txBody>
      </p:sp>
      <p:pic>
        <p:nvPicPr>
          <p:cNvPr descr="image.png" id="280" name="Google Shape;280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10250" y="1309687"/>
            <a:ext cx="5715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24"/>
          <p:cNvSpPr txBox="1"/>
          <p:nvPr/>
        </p:nvSpPr>
        <p:spPr>
          <a:xfrm>
            <a:off x="4486275" y="4548187"/>
            <a:ext cx="3219600" cy="5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A1A1A"/>
                </a:solidFill>
                <a:latin typeface="Montserrat"/>
                <a:ea typeface="Montserrat"/>
                <a:cs typeface="Montserrat"/>
                <a:sym typeface="Montserrat"/>
              </a:rPr>
              <a:t>Teacher:</a:t>
            </a: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00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[your name here]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500" u="none" cap="none" strike="noStrike">
                <a:solidFill>
                  <a:srgbClr val="1A1A1A"/>
                </a:solidFill>
                <a:latin typeface="Montserrat"/>
                <a:ea typeface="Montserrat"/>
                <a:cs typeface="Montserrat"/>
                <a:sym typeface="Montserrat"/>
              </a:rPr>
              <a:t>Topic:</a:t>
            </a:r>
            <a:r>
              <a:rPr b="0" i="0" lang="en-US" sz="15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 Workplace English</a:t>
            </a:r>
            <a:endParaRPr/>
          </a:p>
        </p:txBody>
      </p:sp>
      <p:pic>
        <p:nvPicPr>
          <p:cNvPr id="282" name="Google Shape;282;p24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01000" y="6009475"/>
            <a:ext cx="4202986" cy="51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87" name="Google Shape;28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5"/>
          <p:cNvSpPr/>
          <p:nvPr/>
        </p:nvSpPr>
        <p:spPr>
          <a:xfrm>
            <a:off x="571500" y="1419225"/>
            <a:ext cx="11049000" cy="771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5"/>
          <p:cNvSpPr/>
          <p:nvPr/>
        </p:nvSpPr>
        <p:spPr>
          <a:xfrm>
            <a:off x="571500" y="2190750"/>
            <a:ext cx="11049000" cy="942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5"/>
          <p:cNvSpPr/>
          <p:nvPr/>
        </p:nvSpPr>
        <p:spPr>
          <a:xfrm>
            <a:off x="571500" y="3133725"/>
            <a:ext cx="11049000" cy="771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5"/>
          <p:cNvSpPr/>
          <p:nvPr/>
        </p:nvSpPr>
        <p:spPr>
          <a:xfrm>
            <a:off x="571500" y="3905250"/>
            <a:ext cx="11049000" cy="771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5"/>
          <p:cNvSpPr/>
          <p:nvPr/>
        </p:nvSpPr>
        <p:spPr>
          <a:xfrm>
            <a:off x="571500" y="4676775"/>
            <a:ext cx="11049000" cy="942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5"/>
          <p:cNvSpPr/>
          <p:nvPr/>
        </p:nvSpPr>
        <p:spPr>
          <a:xfrm>
            <a:off x="571500" y="21812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25"/>
          <p:cNvSpPr/>
          <p:nvPr/>
        </p:nvSpPr>
        <p:spPr>
          <a:xfrm>
            <a:off x="571500" y="21812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5"/>
          <p:cNvSpPr/>
          <p:nvPr/>
        </p:nvSpPr>
        <p:spPr>
          <a:xfrm>
            <a:off x="571500" y="31242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5"/>
          <p:cNvSpPr/>
          <p:nvPr/>
        </p:nvSpPr>
        <p:spPr>
          <a:xfrm>
            <a:off x="571500" y="31242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5"/>
          <p:cNvSpPr/>
          <p:nvPr/>
        </p:nvSpPr>
        <p:spPr>
          <a:xfrm>
            <a:off x="571500" y="38957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25"/>
          <p:cNvSpPr/>
          <p:nvPr/>
        </p:nvSpPr>
        <p:spPr>
          <a:xfrm>
            <a:off x="571500" y="38957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25"/>
          <p:cNvSpPr/>
          <p:nvPr/>
        </p:nvSpPr>
        <p:spPr>
          <a:xfrm>
            <a:off x="571500" y="46672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25"/>
          <p:cNvSpPr/>
          <p:nvPr/>
        </p:nvSpPr>
        <p:spPr>
          <a:xfrm>
            <a:off x="571500" y="46672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5"/>
          <p:cNvSpPr/>
          <p:nvPr/>
        </p:nvSpPr>
        <p:spPr>
          <a:xfrm>
            <a:off x="571500" y="56102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25"/>
          <p:cNvSpPr/>
          <p:nvPr/>
        </p:nvSpPr>
        <p:spPr>
          <a:xfrm>
            <a:off x="571500" y="56102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03" name="Google Shape;30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1562100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5"/>
          <p:cNvSpPr txBox="1"/>
          <p:nvPr/>
        </p:nvSpPr>
        <p:spPr>
          <a:xfrm>
            <a:off x="1666875" y="1569243"/>
            <a:ext cx="9953625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https://cdn.mos.cms.futurecdn.net/v2/t:0,l:240,cw:1440,ch:1080,q:80,w:1440/HYTQ5mhnfRn36JXk35Nqnd.png</a:t>
            </a:r>
            <a:endParaRPr/>
          </a:p>
        </p:txBody>
      </p:sp>
      <p:sp>
        <p:nvSpPr>
          <p:cNvPr id="305" name="Google Shape;305;p25"/>
          <p:cNvSpPr txBox="1"/>
          <p:nvPr/>
        </p:nvSpPr>
        <p:spPr>
          <a:xfrm>
            <a:off x="1666875" y="1802606"/>
            <a:ext cx="99536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Montserrat"/>
                <a:ea typeface="Montserrat"/>
                <a:cs typeface="Montserrat"/>
                <a:sym typeface="Montserrat"/>
              </a:rPr>
              <a:t>www.whowhatwear.com</a:t>
            </a:r>
            <a:endParaRPr/>
          </a:p>
        </p:txBody>
      </p:sp>
      <p:pic>
        <p:nvPicPr>
          <p:cNvPr descr="image.png" id="306" name="Google Shape;306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2419350"/>
            <a:ext cx="2162175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25"/>
          <p:cNvSpPr txBox="1"/>
          <p:nvPr/>
        </p:nvSpPr>
        <p:spPr>
          <a:xfrm>
            <a:off x="2905725" y="2277700"/>
            <a:ext cx="50586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https://media.istockphoto.com/id/2004891060/photo/busy-mature-professional-business-woman-looking-at-laptop-working-in-office.jpg?s=612x612&amp;w=0&amp;k=20&amp;c=lMpp8UwNY90zcr20ffQyZmk7yeEraYLwZmLyQRmZeuI=</a:t>
            </a:r>
            <a:endParaRPr/>
          </a:p>
        </p:txBody>
      </p:sp>
      <p:sp>
        <p:nvSpPr>
          <p:cNvPr id="308" name="Google Shape;308;p25"/>
          <p:cNvSpPr txBox="1"/>
          <p:nvPr/>
        </p:nvSpPr>
        <p:spPr>
          <a:xfrm>
            <a:off x="7964325" y="2913313"/>
            <a:ext cx="3089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Montserrat"/>
                <a:ea typeface="Montserrat"/>
                <a:cs typeface="Montserrat"/>
                <a:sym typeface="Montserrat"/>
              </a:rPr>
              <a:t>www.istockphoto.com</a:t>
            </a:r>
            <a:endParaRPr/>
          </a:p>
        </p:txBody>
      </p:sp>
      <p:pic>
        <p:nvPicPr>
          <p:cNvPr descr="image.png" id="309" name="Google Shape;309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3276600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5"/>
          <p:cNvSpPr txBox="1"/>
          <p:nvPr/>
        </p:nvSpPr>
        <p:spPr>
          <a:xfrm>
            <a:off x="1666875" y="3283743"/>
            <a:ext cx="9953625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https://thumbs.wbm.im/pw/medium/2785497d53a5791ad5091c49faeb9bcf.jpg</a:t>
            </a:r>
            <a:endParaRPr/>
          </a:p>
        </p:txBody>
      </p:sp>
      <p:sp>
        <p:nvSpPr>
          <p:cNvPr id="311" name="Google Shape;311;p25"/>
          <p:cNvSpPr txBox="1"/>
          <p:nvPr/>
        </p:nvSpPr>
        <p:spPr>
          <a:xfrm>
            <a:off x="1666875" y="3517106"/>
            <a:ext cx="99536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Montserrat"/>
                <a:ea typeface="Montserrat"/>
                <a:cs typeface="Montserrat"/>
                <a:sym typeface="Montserrat"/>
              </a:rPr>
              <a:t>pikwizard.com</a:t>
            </a:r>
            <a:endParaRPr/>
          </a:p>
        </p:txBody>
      </p:sp>
      <p:pic>
        <p:nvPicPr>
          <p:cNvPr descr="image.png" id="312" name="Google Shape;312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1500" y="4048125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5"/>
          <p:cNvSpPr txBox="1"/>
          <p:nvPr/>
        </p:nvSpPr>
        <p:spPr>
          <a:xfrm>
            <a:off x="1666875" y="4055268"/>
            <a:ext cx="9953625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https://cdn.shopify.com/s/files/1/2726/4990/files/modern-ceo-aesthetic-outfits.jpg?v=1752253507</a:t>
            </a:r>
            <a:endParaRPr/>
          </a:p>
        </p:txBody>
      </p:sp>
      <p:sp>
        <p:nvSpPr>
          <p:cNvPr id="314" name="Google Shape;314;p25"/>
          <p:cNvSpPr txBox="1"/>
          <p:nvPr/>
        </p:nvSpPr>
        <p:spPr>
          <a:xfrm>
            <a:off x="1666875" y="4288631"/>
            <a:ext cx="99536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Montserrat"/>
                <a:ea typeface="Montserrat"/>
                <a:cs typeface="Montserrat"/>
                <a:sym typeface="Montserrat"/>
              </a:rPr>
              <a:t>vonbaer.com</a:t>
            </a:r>
            <a:endParaRPr/>
          </a:p>
        </p:txBody>
      </p:sp>
      <p:pic>
        <p:nvPicPr>
          <p:cNvPr descr="image.png" id="315" name="Google Shape;315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1500" y="4905375"/>
            <a:ext cx="16764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5"/>
          <p:cNvSpPr txBox="1"/>
          <p:nvPr/>
        </p:nvSpPr>
        <p:spPr>
          <a:xfrm>
            <a:off x="5272850" y="4956000"/>
            <a:ext cx="6009900" cy="3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https://img.freepik.com/premium-photo/multiracial-business-team-meeting-modern-bright-office-diverse-colleagues-working-project-together-sitting-table-boardroom_35675-2130.jpg</a:t>
            </a:r>
            <a:endParaRPr/>
          </a:p>
        </p:txBody>
      </p:sp>
      <p:sp>
        <p:nvSpPr>
          <p:cNvPr id="317" name="Google Shape;317;p25"/>
          <p:cNvSpPr txBox="1"/>
          <p:nvPr/>
        </p:nvSpPr>
        <p:spPr>
          <a:xfrm>
            <a:off x="4166725" y="5288151"/>
            <a:ext cx="6009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Montserrat"/>
                <a:ea typeface="Montserrat"/>
                <a:cs typeface="Montserrat"/>
                <a:sym typeface="Montserrat"/>
              </a:rPr>
              <a:t>www.freepik.com</a:t>
            </a:r>
            <a:endParaRPr/>
          </a:p>
        </p:txBody>
      </p:sp>
      <p:pic>
        <p:nvPicPr>
          <p:cNvPr descr="image.png" id="318" name="Google Shape;318;p2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1500" y="5762625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25"/>
          <p:cNvSpPr txBox="1"/>
          <p:nvPr/>
        </p:nvSpPr>
        <p:spPr>
          <a:xfrm>
            <a:off x="1666875" y="5769768"/>
            <a:ext cx="9953625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https://cdn.shopify.com/s/files/1/0574/5491/9846/files/lgm-wall-bed-home-office-toronto-condo.jpg?v=1731515608</a:t>
            </a:r>
            <a:endParaRPr/>
          </a:p>
        </p:txBody>
      </p:sp>
      <p:sp>
        <p:nvSpPr>
          <p:cNvPr id="320" name="Google Shape;320;p25"/>
          <p:cNvSpPr txBox="1"/>
          <p:nvPr/>
        </p:nvSpPr>
        <p:spPr>
          <a:xfrm>
            <a:off x="1666875" y="6003131"/>
            <a:ext cx="99536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334155"/>
                </a:solidFill>
                <a:latin typeface="Montserrat"/>
                <a:ea typeface="Montserrat"/>
                <a:cs typeface="Montserrat"/>
                <a:sym typeface="Montserrat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Montserrat"/>
                <a:ea typeface="Montserrat"/>
                <a:cs typeface="Montserrat"/>
                <a:sym typeface="Montserrat"/>
              </a:rPr>
              <a:t>resourcefurniture.com</a:t>
            </a:r>
            <a:endParaRPr/>
          </a:p>
        </p:txBody>
      </p:sp>
      <p:sp>
        <p:nvSpPr>
          <p:cNvPr id="321" name="Google Shape;321;p25"/>
          <p:cNvSpPr txBox="1"/>
          <p:nvPr/>
        </p:nvSpPr>
        <p:spPr>
          <a:xfrm>
            <a:off x="762000" y="571500"/>
            <a:ext cx="11401425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1A1A1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Image Sources</a:t>
            </a:r>
            <a:endParaRPr/>
          </a:p>
        </p:txBody>
      </p:sp>
      <p:sp>
        <p:nvSpPr>
          <p:cNvPr id="322" name="Google Shape;322;p25"/>
          <p:cNvSpPr/>
          <p:nvPr/>
        </p:nvSpPr>
        <p:spPr>
          <a:xfrm>
            <a:off x="571500" y="571500"/>
            <a:ext cx="76200" cy="561975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